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8" r:id="rId3"/>
    <p:sldId id="257" r:id="rId4"/>
    <p:sldId id="258" r:id="rId5"/>
    <p:sldId id="259" r:id="rId6"/>
    <p:sldId id="260" r:id="rId7"/>
    <p:sldId id="262" r:id="rId8"/>
    <p:sldId id="263" r:id="rId9"/>
    <p:sldId id="274" r:id="rId10"/>
    <p:sldId id="275" r:id="rId11"/>
    <p:sldId id="276" r:id="rId12"/>
    <p:sldId id="277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8" r:id="rId22"/>
    <p:sldId id="290" r:id="rId23"/>
    <p:sldId id="292" r:id="rId24"/>
    <p:sldId id="295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356" r:id="rId51"/>
    <p:sldId id="398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6" r:id="rId88"/>
    <p:sldId id="395" r:id="rId89"/>
    <p:sldId id="394" r:id="rId90"/>
    <p:sldId id="406" r:id="rId91"/>
    <p:sldId id="407" r:id="rId92"/>
    <p:sldId id="408" r:id="rId93"/>
    <p:sldId id="397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708" y="-48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6C26BBA-8F8C-46C0-8969-132440AAC4C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D699DB4-3E69-4CDF-862D-D32B6A323D5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Coding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834" y="1484784"/>
            <a:ext cx="7574610" cy="396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6"/>
            <a:ext cx="3744416" cy="576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048" y="1473573"/>
            <a:ext cx="7426343" cy="411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352992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315" y="1388159"/>
            <a:ext cx="7430093" cy="412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4248472" cy="61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197" y="1356673"/>
            <a:ext cx="7628212" cy="430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3888432" cy="522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000" y="1418732"/>
            <a:ext cx="7469400" cy="4170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1" y="404664"/>
            <a:ext cx="626469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997" y="1340768"/>
            <a:ext cx="7603138" cy="424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6"/>
            <a:ext cx="41500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117" y="1412777"/>
            <a:ext cx="766597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332656"/>
            <a:ext cx="4080453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984" y="1484784"/>
            <a:ext cx="7247205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6"/>
            <a:ext cx="3672408" cy="77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62" y="1412777"/>
            <a:ext cx="7397007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404664"/>
            <a:ext cx="6048673" cy="63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592" y="1442464"/>
            <a:ext cx="7532816" cy="407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4664"/>
            <a:ext cx="409373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58092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Software Vulnerabilities</a:t>
            </a:r>
          </a:p>
          <a:p>
            <a:endParaRPr lang="en-US" dirty="0"/>
          </a:p>
          <a:p>
            <a:r>
              <a:rPr lang="en-US" dirty="0"/>
              <a:t>Secure Coding Best Practices</a:t>
            </a:r>
          </a:p>
          <a:p>
            <a:endParaRPr lang="en-US" dirty="0"/>
          </a:p>
          <a:p>
            <a:r>
              <a:rPr lang="en-US" dirty="0"/>
              <a:t>Secure SDLC</a:t>
            </a:r>
          </a:p>
          <a:p>
            <a:endParaRPr lang="en-US" dirty="0"/>
          </a:p>
          <a:p>
            <a:r>
              <a:rPr lang="en-US" dirty="0"/>
              <a:t>Secure Coding in </a:t>
            </a:r>
            <a:r>
              <a:rPr lang="en-US" dirty="0" err="1"/>
              <a:t>.net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312" y="1412777"/>
            <a:ext cx="775532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04664"/>
            <a:ext cx="6216691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88" y="1412776"/>
            <a:ext cx="7758027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502763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651" y="1322348"/>
            <a:ext cx="7563757" cy="43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6"/>
            <a:ext cx="3600400" cy="54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743" y="1484784"/>
            <a:ext cx="7463688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4664"/>
            <a:ext cx="301807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72445"/>
            <a:ext cx="7488831" cy="415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548680"/>
            <a:ext cx="349322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1294" y="1419096"/>
            <a:ext cx="7341106" cy="409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6"/>
            <a:ext cx="5832648" cy="66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18" y="1383751"/>
            <a:ext cx="7680590" cy="4277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5904656" cy="67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922" y="1386573"/>
            <a:ext cx="7408477" cy="420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0648"/>
            <a:ext cx="600453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430" y="1355502"/>
            <a:ext cx="7625978" cy="430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6336704" cy="74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823" y="1340768"/>
            <a:ext cx="764937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5"/>
            <a:ext cx="6048672" cy="6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004" y="1300151"/>
            <a:ext cx="7647404" cy="4433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32656"/>
            <a:ext cx="5832648" cy="65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561" y="1315309"/>
            <a:ext cx="7698855" cy="434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0648"/>
            <a:ext cx="5688632" cy="66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436" y="1401876"/>
            <a:ext cx="7585972" cy="418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4664"/>
            <a:ext cx="6912768" cy="64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15" y="1277499"/>
            <a:ext cx="7903809" cy="445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260648"/>
            <a:ext cx="672074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757" y="1340768"/>
            <a:ext cx="763401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5976664" cy="661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364" y="1484784"/>
            <a:ext cx="7579463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6"/>
            <a:ext cx="3240360" cy="66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550" y="1340768"/>
            <a:ext cx="7555063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6"/>
            <a:ext cx="5112568" cy="50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443" y="1340768"/>
            <a:ext cx="783011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6336704" cy="64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540" y="1501897"/>
            <a:ext cx="7651867" cy="4015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6"/>
            <a:ext cx="3528392" cy="567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586" y="1491323"/>
            <a:ext cx="7199806" cy="395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04663"/>
            <a:ext cx="2952328" cy="628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527" y="1400793"/>
            <a:ext cx="7583881" cy="418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4664"/>
            <a:ext cx="4680520" cy="54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290" y="1412776"/>
            <a:ext cx="7508504" cy="4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04664"/>
            <a:ext cx="612834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73" y="1268760"/>
            <a:ext cx="7556969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4680520" cy="494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885" y="1429037"/>
            <a:ext cx="7212507" cy="4088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6"/>
            <a:ext cx="4968552" cy="55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817" y="1324218"/>
            <a:ext cx="7715599" cy="433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5810679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Code Programming – CERT and SANS 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CERT</a:t>
            </a:r>
            <a:r>
              <a:rPr lang="en-US" dirty="0" smtClean="0"/>
              <a:t> (Computer Emergency Response Team) and </a:t>
            </a:r>
            <a:r>
              <a:rPr lang="en-US" b="1" dirty="0" smtClean="0"/>
              <a:t>SANS</a:t>
            </a:r>
            <a:r>
              <a:rPr lang="en-US" dirty="0" smtClean="0"/>
              <a:t> (</a:t>
            </a:r>
            <a:r>
              <a:rPr lang="en-US" dirty="0" err="1" smtClean="0"/>
              <a:t>SysAdmin</a:t>
            </a:r>
            <a:r>
              <a:rPr lang="en-US" dirty="0" smtClean="0"/>
              <a:t>, Audit, Network, and Security) are organizations that maintain lists of secure coding practices.</a:t>
            </a:r>
          </a:p>
          <a:p>
            <a:pPr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00444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Code Programming – CERT and SANS 25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CERT Secure Coding Standards</a:t>
            </a:r>
            <a:r>
              <a:rPr lang="en-US" dirty="0" smtClean="0"/>
              <a:t>: A set of best practices designed to help programmers avoid common programming errors leading to security vulnerabilities. </a:t>
            </a:r>
          </a:p>
          <a:p>
            <a:endParaRPr lang="en-US" dirty="0" smtClean="0"/>
          </a:p>
          <a:p>
            <a:r>
              <a:rPr lang="en-US" dirty="0" smtClean="0"/>
              <a:t>Examples include avoiding buffer overflows and proper memory management.</a:t>
            </a:r>
          </a:p>
        </p:txBody>
      </p:sp>
    </p:spTree>
    <p:extLst>
      <p:ext uri="{BB962C8B-B14F-4D97-AF65-F5344CB8AC3E}">
        <p14:creationId xmlns:p14="http://schemas.microsoft.com/office/powerpoint/2010/main" val="398336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Secure Code Programming – CERT and SANS 25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SANS Top 25</a:t>
            </a:r>
            <a:r>
              <a:rPr lang="en-US" dirty="0" smtClean="0"/>
              <a:t>: A list of the 25 most dangerous programming errors that expose applications to attack. </a:t>
            </a:r>
          </a:p>
          <a:p>
            <a:endParaRPr lang="en-US" dirty="0" smtClean="0"/>
          </a:p>
          <a:p>
            <a:r>
              <a:rPr lang="en-US" dirty="0" smtClean="0"/>
              <a:t>These include improper validation of input, lack of encryption, and poor session management.</a:t>
            </a:r>
          </a:p>
        </p:txBody>
      </p:sp>
    </p:spTree>
    <p:extLst>
      <p:ext uri="{BB962C8B-B14F-4D97-AF65-F5344CB8AC3E}">
        <p14:creationId xmlns:p14="http://schemas.microsoft.com/office/powerpoint/2010/main" val="125409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Securing Artifacts Deployed on Target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software is deployed, it’s important to secure the deployed artifacts. Strategies include:</a:t>
            </a:r>
          </a:p>
          <a:p>
            <a:endParaRPr lang="en-US" b="1" dirty="0" smtClean="0"/>
          </a:p>
          <a:p>
            <a:r>
              <a:rPr lang="en-US" b="1" dirty="0" smtClean="0"/>
              <a:t>Code Obfuscation</a:t>
            </a:r>
            <a:r>
              <a:rPr lang="en-US" dirty="0" smtClean="0"/>
              <a:t>: Making the code difficult to reverse-engineer by using obfuscation techniques.</a:t>
            </a:r>
          </a:p>
          <a:p>
            <a:endParaRPr lang="en-US" b="1" dirty="0" smtClean="0"/>
          </a:p>
          <a:p>
            <a:r>
              <a:rPr lang="en-US" b="1" dirty="0" smtClean="0"/>
              <a:t>Encryption</a:t>
            </a:r>
            <a:r>
              <a:rPr lang="en-US" dirty="0" smtClean="0"/>
              <a:t>: Encrypting sensitive data, both at rest and in transit.</a:t>
            </a:r>
          </a:p>
        </p:txBody>
      </p:sp>
    </p:spTree>
    <p:extLst>
      <p:ext uri="{BB962C8B-B14F-4D97-AF65-F5344CB8AC3E}">
        <p14:creationId xmlns:p14="http://schemas.microsoft.com/office/powerpoint/2010/main" val="40904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Securing Artifacts Deployed on Target Machines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File Integrity Checks</a:t>
            </a:r>
            <a:r>
              <a:rPr lang="en-US" dirty="0" smtClean="0"/>
              <a:t>: Using tools to monitor changes to key files and binaries.</a:t>
            </a:r>
          </a:p>
          <a:p>
            <a:endParaRPr lang="en-US" b="1" dirty="0" smtClean="0"/>
          </a:p>
          <a:p>
            <a:r>
              <a:rPr lang="en-US" b="1" dirty="0" smtClean="0"/>
              <a:t>Least Privilege</a:t>
            </a:r>
            <a:r>
              <a:rPr lang="en-US" dirty="0" smtClean="0"/>
              <a:t>: Ensure deployed artifacts have the minimum permissions necessary.</a:t>
            </a:r>
          </a:p>
        </p:txBody>
      </p:sp>
    </p:spTree>
    <p:extLst>
      <p:ext uri="{BB962C8B-B14F-4D97-AF65-F5344CB8AC3E}">
        <p14:creationId xmlns:p14="http://schemas.microsoft.com/office/powerpoint/2010/main" val="242775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467600" cy="1012974"/>
          </a:xfrm>
        </p:spPr>
        <p:txBody>
          <a:bodyPr>
            <a:normAutofit/>
          </a:bodyPr>
          <a:lstStyle/>
          <a:p>
            <a:r>
              <a:rPr lang="en-US" dirty="0" smtClean="0"/>
              <a:t>Protection of Devices Against Vulnerabilities Over Ethernet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Ethernet-based devices are vulnerable to attacks such as man-in-the-middle (MITM) or eavesdropping. Protecting these devices includes:</a:t>
            </a:r>
          </a:p>
          <a:p>
            <a:endParaRPr lang="en-US" b="1" dirty="0" smtClean="0"/>
          </a:p>
          <a:p>
            <a:r>
              <a:rPr lang="en-US" b="1" dirty="0" smtClean="0"/>
              <a:t>Encryption</a:t>
            </a:r>
            <a:r>
              <a:rPr lang="en-US" dirty="0" smtClean="0"/>
              <a:t>: Secure communication over Ethernet using protocols like TLS or </a:t>
            </a:r>
            <a:r>
              <a:rPr lang="en-US" dirty="0" err="1" smtClean="0"/>
              <a:t>IPsec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Network Segmentation</a:t>
            </a:r>
            <a:r>
              <a:rPr lang="en-US" dirty="0" smtClean="0"/>
              <a:t>: Isolating critical systems from less-secure networks.</a:t>
            </a:r>
          </a:p>
        </p:txBody>
      </p:sp>
    </p:spTree>
    <p:extLst>
      <p:ext uri="{BB962C8B-B14F-4D97-AF65-F5344CB8AC3E}">
        <p14:creationId xmlns:p14="http://schemas.microsoft.com/office/powerpoint/2010/main" val="86874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467600" cy="9409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Protection of Devices Against Vulnerabilities Over Ethernet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Firewalls</a:t>
            </a:r>
            <a:r>
              <a:rPr lang="en-US" dirty="0" smtClean="0"/>
              <a:t>: Implementing firewalls to filter malicious traffic.</a:t>
            </a:r>
          </a:p>
          <a:p>
            <a:endParaRPr lang="en-US" b="1" dirty="0" smtClean="0"/>
          </a:p>
          <a:p>
            <a:r>
              <a:rPr lang="en-US" b="1" dirty="0" smtClean="0"/>
              <a:t>Regular Patching</a:t>
            </a:r>
            <a:r>
              <a:rPr lang="en-US" dirty="0" smtClean="0"/>
              <a:t>: Ensuring firmware and software are up to date with the latest security patches.</a:t>
            </a:r>
          </a:p>
        </p:txBody>
      </p:sp>
    </p:spTree>
    <p:extLst>
      <p:ext uri="{BB962C8B-B14F-4D97-AF65-F5344CB8AC3E}">
        <p14:creationId xmlns:p14="http://schemas.microsoft.com/office/powerpoint/2010/main" val="2536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558" y="1544882"/>
            <a:ext cx="7590842" cy="397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404664"/>
            <a:ext cx="415246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+mn-cs"/>
              </a:rPr>
              <a:t>Common vulnerabilities in C# code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/>
              <a:t>1. </a:t>
            </a:r>
            <a:r>
              <a:rPr lang="en-US" sz="2000" b="1" dirty="0"/>
              <a:t>SQL Injection</a:t>
            </a:r>
          </a:p>
          <a:p>
            <a:r>
              <a:rPr lang="en-US" sz="2000" dirty="0"/>
              <a:t>It occurs when user input is directly concatenated into SQL queries.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Cause: </a:t>
            </a:r>
            <a:r>
              <a:rPr lang="en-US" sz="2000" dirty="0"/>
              <a:t>Using string concatenation instead of parameterized queries.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     // </a:t>
            </a:r>
            <a:r>
              <a:rPr lang="en-US" sz="2000" dirty="0" err="1"/>
              <a:t>Vulnerablestring</a:t>
            </a:r>
            <a:r>
              <a:rPr lang="en-US" sz="2000" dirty="0"/>
              <a:t> query = "SELECT * FROM Users WHERE Username = '" + </a:t>
            </a:r>
            <a:r>
              <a:rPr lang="en-US" sz="2000" dirty="0" err="1"/>
              <a:t>userInput</a:t>
            </a:r>
            <a:r>
              <a:rPr lang="en-US" sz="2000" dirty="0"/>
              <a:t> + “’”;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Fix: </a:t>
            </a:r>
            <a:r>
              <a:rPr lang="en-US" sz="2000" dirty="0"/>
              <a:t>Use parameterized queries with </a:t>
            </a:r>
            <a:r>
              <a:rPr lang="en-US" sz="2000" dirty="0" err="1"/>
              <a:t>SqlCommand</a:t>
            </a:r>
            <a:r>
              <a:rPr lang="en-US" sz="2000" dirty="0"/>
              <a:t> or ORM frameworks.---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016B7-65AB-9BD9-FDBF-27645354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49ABB2-346E-D69E-C2B6-EE89FEE1EDD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ORM (Object-Relational Mapping)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ORM framework</a:t>
            </a:r>
            <a:r>
              <a:rPr lang="en-US" dirty="0"/>
              <a:t> is a tool or library that helps developers interact with relational databases (like MySQL, PostgreSQL, SQL Server, Oracle, etc.) using an object-oriented approach instead of writing raw SQL queries. </a:t>
            </a:r>
          </a:p>
          <a:p>
            <a:endParaRPr lang="en-US" dirty="0"/>
          </a:p>
          <a:p>
            <a:r>
              <a:rPr lang="en-US" dirty="0"/>
              <a:t>It maps database tables to classes, rows to objects, and columns to attributes.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44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Autofit/>
          </a:bodyPr>
          <a:lstStyle/>
          <a:p>
            <a:r>
              <a:rPr lang="en-US" sz="2400" b="1" cap="none" dirty="0">
                <a:solidFill>
                  <a:prstClr val="black"/>
                </a:solidFill>
              </a:rPr>
              <a:t>Common vulnerabilities in C# code (Contd.,)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2. Cross-Site Scripting (XSS)</a:t>
            </a:r>
          </a:p>
          <a:p>
            <a:endParaRPr lang="en-US" sz="2000" dirty="0"/>
          </a:p>
          <a:p>
            <a:r>
              <a:rPr lang="en-US" sz="2000" dirty="0"/>
              <a:t>Happens in web apps (ASP.NET) when user input is displayed without sanitization.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</a:t>
            </a:r>
            <a:r>
              <a:rPr lang="en-US" sz="2000" b="1" dirty="0"/>
              <a:t>Cause: </a:t>
            </a:r>
            <a:r>
              <a:rPr lang="en-US" sz="2000" dirty="0"/>
              <a:t>Rendering </a:t>
            </a:r>
            <a:r>
              <a:rPr lang="en-US" sz="2000" dirty="0" err="1"/>
              <a:t>untrusted</a:t>
            </a:r>
            <a:r>
              <a:rPr lang="en-US" sz="2000" dirty="0"/>
              <a:t> data directly in web pages.</a:t>
            </a:r>
          </a:p>
          <a:p>
            <a:pPr>
              <a:buNone/>
            </a:pPr>
            <a:r>
              <a:rPr lang="en-US" sz="2000" dirty="0"/>
              <a:t>   </a:t>
            </a:r>
          </a:p>
          <a:p>
            <a:pPr>
              <a:buNone/>
            </a:pPr>
            <a:r>
              <a:rPr lang="en-US" sz="2000" dirty="0"/>
              <a:t>   //</a:t>
            </a:r>
            <a:r>
              <a:rPr lang="en-US" sz="2000" dirty="0" err="1"/>
              <a:t>VulnerableResponse.Write</a:t>
            </a:r>
            <a:r>
              <a:rPr lang="en-US" sz="2000" dirty="0"/>
              <a:t>(</a:t>
            </a:r>
            <a:r>
              <a:rPr lang="en-US" sz="2000" dirty="0" err="1"/>
              <a:t>Request.QueryString</a:t>
            </a:r>
            <a:r>
              <a:rPr lang="en-US" sz="2000" dirty="0"/>
              <a:t>["name"]);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Fix: </a:t>
            </a:r>
            <a:r>
              <a:rPr lang="en-US" sz="2000" dirty="0"/>
              <a:t>Encode output using </a:t>
            </a:r>
            <a:r>
              <a:rPr lang="en-US" sz="2000" dirty="0" err="1"/>
              <a:t>HttpUtility.HtmlEncode</a:t>
            </a:r>
            <a:r>
              <a:rPr lang="en-US" sz="2000" dirty="0"/>
              <a:t>().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sz="3200" b="1" cap="none" dirty="0">
                <a:solidFill>
                  <a:prstClr val="black"/>
                </a:solidFill>
              </a:rPr>
              <a:t>Common vulnerabilities in C# code (Contd.,)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3. Insecure </a:t>
            </a:r>
            <a:r>
              <a:rPr lang="en-US" sz="2000" b="1" dirty="0" err="1"/>
              <a:t>Deserialization</a:t>
            </a:r>
            <a:endParaRPr lang="en-US" sz="2000" b="1" dirty="0"/>
          </a:p>
          <a:p>
            <a:pPr>
              <a:buNone/>
            </a:pPr>
            <a:endParaRPr lang="en-US" sz="2000" dirty="0"/>
          </a:p>
          <a:p>
            <a:r>
              <a:rPr lang="en-US" sz="2000" dirty="0"/>
              <a:t>Malicious data is </a:t>
            </a:r>
            <a:r>
              <a:rPr lang="en-US" sz="2000" dirty="0" err="1"/>
              <a:t>deserialized</a:t>
            </a:r>
            <a:r>
              <a:rPr lang="en-US" sz="2000" dirty="0"/>
              <a:t>, leading to code execution or data tampering.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Cause: </a:t>
            </a:r>
            <a:r>
              <a:rPr lang="en-US" sz="2000" dirty="0"/>
              <a:t>Using </a:t>
            </a:r>
            <a:r>
              <a:rPr lang="en-US" sz="2000" dirty="0" err="1"/>
              <a:t>BinaryFormatter</a:t>
            </a:r>
            <a:r>
              <a:rPr lang="en-US" sz="2000" dirty="0"/>
              <a:t> or similar without validation.</a:t>
            </a:r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Fix: </a:t>
            </a:r>
            <a:r>
              <a:rPr lang="en-US" sz="2000" dirty="0"/>
              <a:t>Avoid </a:t>
            </a:r>
            <a:r>
              <a:rPr lang="en-US" sz="2000" dirty="0" err="1"/>
              <a:t>BinaryFormatter</a:t>
            </a:r>
            <a:r>
              <a:rPr lang="en-US" sz="2000" dirty="0"/>
              <a:t> and use safe </a:t>
            </a:r>
            <a:r>
              <a:rPr lang="en-US" sz="2000" dirty="0" err="1"/>
              <a:t>serializers</a:t>
            </a:r>
            <a:r>
              <a:rPr lang="en-US" sz="2000" dirty="0"/>
              <a:t> like </a:t>
            </a:r>
            <a:r>
              <a:rPr lang="en-US" sz="2000" dirty="0" err="1"/>
              <a:t>System.Text.Json</a:t>
            </a:r>
            <a:r>
              <a:rPr lang="en-US" sz="2000" dirty="0"/>
              <a:t>.---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sz="3200" b="1" cap="none" dirty="0">
                <a:solidFill>
                  <a:prstClr val="black"/>
                </a:solidFill>
              </a:rPr>
              <a:t>Common vulnerabilities in C# code (Contd.,)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4. Hardcoded Credentials / Secrets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dirty="0"/>
              <a:t>Storing API keys, passwords, or connection strings in </a:t>
            </a:r>
            <a:r>
              <a:rPr lang="en-US" sz="2000" dirty="0" err="1"/>
              <a:t>code.string</a:t>
            </a:r>
            <a:r>
              <a:rPr lang="en-US" sz="2000" dirty="0"/>
              <a:t> password = "Admin@123";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Fix: </a:t>
            </a:r>
            <a:r>
              <a:rPr lang="en-US" sz="2000" dirty="0"/>
              <a:t>Use environment variables or Azure Key Vault.---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sz="3200" b="1" cap="none" dirty="0">
                <a:solidFill>
                  <a:prstClr val="black"/>
                </a:solidFill>
              </a:rPr>
              <a:t>Common vulnerabilities in C# code (Contd.,)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5. Improper Error Handling (Information Disclosure)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dirty="0"/>
              <a:t>Exposing stack traces, database names, or server details in error messages.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b="1" dirty="0"/>
              <a:t>    Fix: </a:t>
            </a:r>
            <a:r>
              <a:rPr lang="en-US" sz="2000" dirty="0"/>
              <a:t>Use custom error pages and centralized exception handling.---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Autofit/>
          </a:bodyPr>
          <a:lstStyle/>
          <a:p>
            <a:r>
              <a:rPr lang="en-US" sz="2400" b="1" cap="none" dirty="0">
                <a:solidFill>
                  <a:prstClr val="black"/>
                </a:solidFill>
              </a:rPr>
              <a:t>Common vulnerabilities in C# code (Contd.,)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9362" y="198424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6. Cross-Site Request Forgery (CSRF)</a:t>
            </a:r>
          </a:p>
          <a:p>
            <a:endParaRPr lang="en-US" sz="2000" dirty="0"/>
          </a:p>
          <a:p>
            <a:r>
              <a:rPr lang="en-US" sz="2000" dirty="0"/>
              <a:t>Exploits authenticated users to perform unwanted actions.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Fix: </a:t>
            </a:r>
            <a:r>
              <a:rPr lang="en-US" sz="2000" dirty="0"/>
              <a:t>Use ASP.NET’s built-in [</a:t>
            </a:r>
            <a:r>
              <a:rPr lang="en-US" sz="2000" dirty="0" err="1"/>
              <a:t>ValidateAntiForgeryToken</a:t>
            </a:r>
            <a:r>
              <a:rPr lang="en-US" sz="2000" dirty="0"/>
              <a:t>].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sz="3200" b="1" cap="none" dirty="0">
                <a:solidFill>
                  <a:prstClr val="black"/>
                </a:solidFill>
              </a:rPr>
              <a:t>Common vulnerabilities in C# code (Contd.,)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7. Insecure File Upload</a:t>
            </a:r>
          </a:p>
          <a:p>
            <a:endParaRPr lang="en-US" sz="2000" dirty="0"/>
          </a:p>
          <a:p>
            <a:r>
              <a:rPr lang="en-US" sz="2000" dirty="0"/>
              <a:t>Allowing any file type to be uploaded without validation.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Fix: </a:t>
            </a:r>
            <a:r>
              <a:rPr lang="en-US" sz="2000" dirty="0"/>
              <a:t>Validate file type, size, and scan files before processing.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sz="3200" b="1" cap="none" dirty="0">
                <a:solidFill>
                  <a:prstClr val="black"/>
                </a:solidFill>
              </a:rPr>
              <a:t>Common vulnerabilities in C# code (Contd.,)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8. </a:t>
            </a:r>
            <a:r>
              <a:rPr lang="en-US" sz="2000" b="1" dirty="0" err="1"/>
              <a:t>Unvalidated</a:t>
            </a:r>
            <a:r>
              <a:rPr lang="en-US" sz="2000" b="1" dirty="0"/>
              <a:t> Redirects and Forwards</a:t>
            </a:r>
          </a:p>
          <a:p>
            <a:endParaRPr lang="en-US" sz="2000" dirty="0"/>
          </a:p>
          <a:p>
            <a:r>
              <a:rPr lang="en-US" sz="2000" dirty="0"/>
              <a:t>Redirecting users based on </a:t>
            </a:r>
            <a:r>
              <a:rPr lang="en-US" sz="2000" dirty="0" err="1"/>
              <a:t>untrusted</a:t>
            </a:r>
            <a:r>
              <a:rPr lang="en-US" sz="2000" dirty="0"/>
              <a:t> </a:t>
            </a:r>
            <a:r>
              <a:rPr lang="en-US" sz="2000" dirty="0" err="1"/>
              <a:t>input.Response.Redirect</a:t>
            </a:r>
            <a:r>
              <a:rPr lang="en-US" sz="2000" dirty="0"/>
              <a:t>(</a:t>
            </a:r>
            <a:r>
              <a:rPr lang="en-US" sz="2000" dirty="0" err="1"/>
              <a:t>Request.QueryString</a:t>
            </a:r>
            <a:r>
              <a:rPr lang="en-US" sz="2000" dirty="0"/>
              <a:t>["</a:t>
            </a:r>
            <a:r>
              <a:rPr lang="en-US" sz="2000" dirty="0" err="1"/>
              <a:t>url</a:t>
            </a:r>
            <a:r>
              <a:rPr lang="en-US" sz="2000" dirty="0"/>
              <a:t>"]);</a:t>
            </a:r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Fix</a:t>
            </a:r>
            <a:r>
              <a:rPr lang="en-US" sz="2000" dirty="0"/>
              <a:t>: </a:t>
            </a:r>
            <a:r>
              <a:rPr lang="en-US" sz="2000" dirty="0" err="1"/>
              <a:t>Whitelist</a:t>
            </a:r>
            <a:r>
              <a:rPr lang="en-US" sz="2000" dirty="0"/>
              <a:t> allowed URLs.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sz="3200" b="1" cap="none" dirty="0">
                <a:solidFill>
                  <a:prstClr val="black"/>
                </a:solidFill>
              </a:rPr>
              <a:t>Common vulnerabilities in C# code (Contd.,)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9. Weak Cryptography</a:t>
            </a:r>
          </a:p>
          <a:p>
            <a:endParaRPr lang="en-US" sz="2000" dirty="0"/>
          </a:p>
          <a:p>
            <a:r>
              <a:rPr lang="en-US" sz="2000" dirty="0"/>
              <a:t>Using outdated algorithms like MD5, SHA1, or DES.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Fix: </a:t>
            </a:r>
            <a:r>
              <a:rPr lang="en-US" sz="2000" dirty="0"/>
              <a:t>Use modern algorithms (e.g., AES-256, SHA-256, PBKDF2).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237" y="1344303"/>
            <a:ext cx="7495179" cy="417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32655"/>
            <a:ext cx="3672408" cy="66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/>
              <a:t>10. Insufficient Input Validation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dirty="0"/>
              <a:t>Accepting user input without checking type, length, or </a:t>
            </a:r>
            <a:r>
              <a:rPr lang="en-US" sz="2000" dirty="0" err="1"/>
              <a:t>format.Leads</a:t>
            </a:r>
            <a:r>
              <a:rPr lang="en-US" sz="2000" dirty="0"/>
              <a:t> to buffer overflows, logic errors,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OWASP Top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Secure C# Coding Checklist (Top 10 Practices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b="1" dirty="0"/>
              <a:t>1. Use Parameterized Queries/ORM –</a:t>
            </a:r>
            <a:r>
              <a:rPr lang="en-US" sz="2000" dirty="0"/>
              <a:t> Prevent SQL injection with </a:t>
            </a:r>
            <a:r>
              <a:rPr lang="en-US" sz="2000" dirty="0" err="1"/>
              <a:t>SqlParameter</a:t>
            </a:r>
            <a:r>
              <a:rPr lang="en-US" sz="2000" dirty="0"/>
              <a:t> or Entity Framework.</a:t>
            </a:r>
          </a:p>
          <a:p>
            <a:endParaRPr lang="en-US" sz="2000" b="1" dirty="0"/>
          </a:p>
          <a:p>
            <a:pPr>
              <a:buNone/>
            </a:pPr>
            <a:r>
              <a:rPr lang="en-US" sz="2000" b="1" dirty="0"/>
              <a:t>2. Validate &amp; Sanitize Input – </a:t>
            </a:r>
            <a:r>
              <a:rPr lang="en-US" sz="2000" dirty="0"/>
              <a:t>Use </a:t>
            </a:r>
            <a:r>
              <a:rPr lang="en-US" sz="2000" dirty="0" err="1"/>
              <a:t>Regex</a:t>
            </a:r>
            <a:r>
              <a:rPr lang="en-US" sz="2000" dirty="0"/>
              <a:t>, </a:t>
            </a:r>
            <a:r>
              <a:rPr lang="en-US" sz="2000" dirty="0" err="1"/>
              <a:t>int.TryParse</a:t>
            </a:r>
            <a:r>
              <a:rPr lang="en-US" sz="2000" dirty="0"/>
              <a:t>(), or </a:t>
            </a:r>
            <a:r>
              <a:rPr lang="en-US" sz="2000" dirty="0" err="1"/>
              <a:t>DataAnnotations</a:t>
            </a:r>
            <a:r>
              <a:rPr lang="en-US" sz="2000" dirty="0"/>
              <a:t>.</a:t>
            </a:r>
          </a:p>
          <a:p>
            <a:endParaRPr lang="en-US" sz="2000" b="1" dirty="0"/>
          </a:p>
          <a:p>
            <a:pPr>
              <a:buNone/>
            </a:pPr>
            <a:r>
              <a:rPr lang="en-US" sz="2000" b="1" dirty="0"/>
              <a:t>3. Output Encoding for Web Apps – </a:t>
            </a:r>
            <a:r>
              <a:rPr lang="en-US" sz="2000" dirty="0"/>
              <a:t>Use </a:t>
            </a:r>
            <a:r>
              <a:rPr lang="en-US" sz="2000" dirty="0" err="1"/>
              <a:t>HttpUtility.HtmlEncode</a:t>
            </a:r>
            <a:r>
              <a:rPr lang="en-US" sz="2000" dirty="0"/>
              <a:t>() or Razor’s @</a:t>
            </a:r>
            <a:r>
              <a:rPr lang="en-US" sz="2000" dirty="0" err="1"/>
              <a:t>Html.Encode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b="1" dirty="0"/>
              <a:t>4. Avoid Hardcoded Secrets – </a:t>
            </a:r>
            <a:r>
              <a:rPr lang="en-US" sz="2000" dirty="0"/>
              <a:t>Store in Azure Key Vault, AWS Secrets Manager, or environment variables.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/>
              <a:t>5. Use Strong Cryptography – </a:t>
            </a:r>
            <a:r>
              <a:rPr lang="en-US" sz="2000" dirty="0"/>
              <a:t>AES-256, SHA-256, PBKDF2 for passwords (Rfc2898DeriveBytes).</a:t>
            </a:r>
          </a:p>
          <a:p>
            <a:endParaRPr lang="en-US" sz="2000" b="1" dirty="0"/>
          </a:p>
          <a:p>
            <a:r>
              <a:rPr lang="en-US" sz="2000" b="1" dirty="0"/>
              <a:t>6. Implement Proper Error Handling – </a:t>
            </a:r>
            <a:r>
              <a:rPr lang="en-US" sz="2000" dirty="0"/>
              <a:t>Custom error pages, no stack traces in production.</a:t>
            </a:r>
          </a:p>
          <a:p>
            <a:endParaRPr lang="en-US" sz="2000" dirty="0"/>
          </a:p>
          <a:p>
            <a:r>
              <a:rPr lang="en-US" sz="2000" b="1" dirty="0"/>
              <a:t>7. Apply Principle of Least Privilege – </a:t>
            </a:r>
            <a:r>
              <a:rPr lang="en-US" sz="2000" dirty="0"/>
              <a:t>Minimize database and service account permissions.</a:t>
            </a:r>
          </a:p>
          <a:p>
            <a:endParaRPr lang="en-US" sz="2000" dirty="0"/>
          </a:p>
          <a:p>
            <a:r>
              <a:rPr lang="en-US" sz="2000" b="1" dirty="0"/>
              <a:t>8. Secure File Uploads – </a:t>
            </a:r>
            <a:r>
              <a:rPr lang="en-US" sz="2000" dirty="0"/>
              <a:t>Check MIME type, extension, and scan for malware.</a:t>
            </a:r>
          </a:p>
          <a:p>
            <a:endParaRPr lang="en-US" sz="2000" dirty="0"/>
          </a:p>
          <a:p>
            <a:r>
              <a:rPr lang="en-US" sz="2000" b="1" dirty="0"/>
              <a:t>9. Enable HTTPS &amp; HSTS – </a:t>
            </a:r>
            <a:r>
              <a:rPr lang="en-US" sz="2000" dirty="0"/>
              <a:t>Always encrypt data in transit.</a:t>
            </a:r>
          </a:p>
          <a:p>
            <a:endParaRPr lang="en-US" sz="2000" dirty="0"/>
          </a:p>
          <a:p>
            <a:r>
              <a:rPr lang="en-US" sz="2000" b="1" dirty="0"/>
              <a:t>10. Keep .NET &amp; Libraries Updated – </a:t>
            </a:r>
            <a:r>
              <a:rPr lang="en-US" sz="2000" dirty="0"/>
              <a:t>Regularly patch and update </a:t>
            </a:r>
            <a:r>
              <a:rPr lang="en-US" sz="2000" dirty="0" err="1"/>
              <a:t>NuGet</a:t>
            </a:r>
            <a:r>
              <a:rPr lang="en-US" sz="2000" dirty="0"/>
              <a:t> dependencies.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Real-World Vulnerable C# Code &amp; Fixes</a:t>
            </a:r>
          </a:p>
          <a:p>
            <a:pPr>
              <a:buNone/>
            </a:pPr>
            <a:endParaRPr lang="en-US" sz="2000" b="1" dirty="0"/>
          </a:p>
          <a:p>
            <a:r>
              <a:rPr lang="en-US" sz="2000" b="1" dirty="0"/>
              <a:t>SQL Injection</a:t>
            </a:r>
          </a:p>
          <a:p>
            <a:endParaRPr lang="en-US" sz="2000" b="1" dirty="0"/>
          </a:p>
          <a:p>
            <a:pPr>
              <a:buNone/>
            </a:pPr>
            <a:r>
              <a:rPr lang="en-US" sz="2000" dirty="0"/>
              <a:t>    ❌ </a:t>
            </a:r>
            <a:r>
              <a:rPr lang="en-US" sz="2000" dirty="0" err="1"/>
              <a:t>Vulnerablestring</a:t>
            </a:r>
            <a:r>
              <a:rPr lang="en-US" sz="2000" dirty="0"/>
              <a:t> query = "SELECT * FROM Users WHERE Username = '" + username + "'";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dirty="0" err="1"/>
              <a:t>SqlCommand</a:t>
            </a:r>
            <a:r>
              <a:rPr lang="en-US" sz="2000" dirty="0"/>
              <a:t> </a:t>
            </a:r>
            <a:r>
              <a:rPr lang="en-US" sz="2000" dirty="0" err="1"/>
              <a:t>cmd</a:t>
            </a:r>
            <a:r>
              <a:rPr lang="en-US" sz="2000" dirty="0"/>
              <a:t> = new </a:t>
            </a:r>
            <a:r>
              <a:rPr lang="en-US" sz="2000" dirty="0" err="1"/>
              <a:t>SqlCommand</a:t>
            </a:r>
            <a:r>
              <a:rPr lang="en-US" sz="2000" dirty="0"/>
              <a:t>(query, conn);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    ✅ Fixed</a:t>
            </a:r>
          </a:p>
          <a:p>
            <a:pPr>
              <a:buNone/>
            </a:pPr>
            <a:r>
              <a:rPr lang="en-US" sz="2000" dirty="0"/>
              <a:t>    string query = "SELECT * FROM Users WHERE Username = @username";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dirty="0" err="1"/>
              <a:t>SqlCommand</a:t>
            </a:r>
            <a:r>
              <a:rPr lang="en-US" sz="2000" dirty="0"/>
              <a:t> </a:t>
            </a:r>
            <a:r>
              <a:rPr lang="en-US" sz="2000" dirty="0" err="1"/>
              <a:t>cmd</a:t>
            </a:r>
            <a:r>
              <a:rPr lang="en-US" sz="2000" dirty="0"/>
              <a:t> = new </a:t>
            </a:r>
            <a:r>
              <a:rPr lang="en-US" sz="2000" dirty="0" err="1"/>
              <a:t>SqlCommand</a:t>
            </a:r>
            <a:r>
              <a:rPr lang="en-US" sz="2000" dirty="0"/>
              <a:t>(query, </a:t>
            </a:r>
            <a:r>
              <a:rPr lang="en-US" sz="2000" dirty="0" err="1"/>
              <a:t>conn</a:t>
            </a:r>
            <a:r>
              <a:rPr lang="en-US" sz="2000" dirty="0"/>
              <a:t>);</a:t>
            </a:r>
          </a:p>
          <a:p>
            <a:pPr>
              <a:buNone/>
            </a:pPr>
            <a:r>
              <a:rPr lang="en-US" sz="2000" dirty="0"/>
              <a:t>     </a:t>
            </a:r>
            <a:r>
              <a:rPr lang="en-US" sz="2000" dirty="0" err="1"/>
              <a:t>cmd.Parameters.AddWithValue</a:t>
            </a:r>
            <a:r>
              <a:rPr lang="en-US" sz="2000" dirty="0"/>
              <a:t>("@username", username);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Real-World Vulnerable C# Code &amp; Fixes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b="1" dirty="0"/>
              <a:t>XSS (Cross-Site Scripting)</a:t>
            </a:r>
          </a:p>
          <a:p>
            <a:pPr>
              <a:buNone/>
            </a:pPr>
            <a:r>
              <a:rPr lang="en-US" sz="2000" dirty="0"/>
              <a:t>     </a:t>
            </a:r>
          </a:p>
          <a:p>
            <a:pPr>
              <a:buNone/>
            </a:pPr>
            <a:r>
              <a:rPr lang="en-US" sz="2000" dirty="0"/>
              <a:t>❌ Vulnerable</a:t>
            </a:r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     </a:t>
            </a:r>
            <a:r>
              <a:rPr lang="en-US" sz="2000" dirty="0" err="1"/>
              <a:t>Response.Write</a:t>
            </a:r>
            <a:r>
              <a:rPr lang="en-US" sz="2000" dirty="0"/>
              <a:t>(</a:t>
            </a:r>
            <a:r>
              <a:rPr lang="en-US" sz="2000" dirty="0" err="1"/>
              <a:t>Request.QueryString</a:t>
            </a:r>
            <a:r>
              <a:rPr lang="en-US" sz="2000" dirty="0"/>
              <a:t>["name"]);</a:t>
            </a:r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 ✅Fixed</a:t>
            </a:r>
          </a:p>
          <a:p>
            <a:pPr>
              <a:buNone/>
            </a:pPr>
            <a:r>
              <a:rPr lang="en-US" sz="2000" dirty="0"/>
              <a:t>  </a:t>
            </a:r>
            <a:r>
              <a:rPr lang="en-US" sz="2000" dirty="0" err="1"/>
              <a:t>Response.Write</a:t>
            </a:r>
            <a:r>
              <a:rPr lang="en-US" sz="2000" dirty="0"/>
              <a:t>(</a:t>
            </a:r>
            <a:r>
              <a:rPr lang="en-US" sz="2000" dirty="0" err="1"/>
              <a:t>HttpUtility.HtmlEncode</a:t>
            </a:r>
            <a:r>
              <a:rPr lang="en-US" sz="2000" dirty="0"/>
              <a:t>(</a:t>
            </a:r>
            <a:r>
              <a:rPr lang="en-US" sz="2000" dirty="0" err="1"/>
              <a:t>Request.QueryString</a:t>
            </a:r>
            <a:r>
              <a:rPr lang="en-US" sz="2000" dirty="0"/>
              <a:t>["name"]));---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704856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Real-World Vulnerable C# Code &amp; Fixes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b="1" dirty="0"/>
              <a:t>Hardcoded Password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❌ Vulnerable</a:t>
            </a:r>
          </a:p>
          <a:p>
            <a:pPr>
              <a:buNone/>
            </a:pPr>
            <a:r>
              <a:rPr lang="en-US" sz="2000" dirty="0"/>
              <a:t>     string </a:t>
            </a:r>
            <a:r>
              <a:rPr lang="en-US" sz="2000" dirty="0" err="1"/>
              <a:t>dbPassword</a:t>
            </a:r>
            <a:r>
              <a:rPr lang="en-US" sz="2000" dirty="0"/>
              <a:t> = "Admin@123";</a:t>
            </a:r>
          </a:p>
          <a:p>
            <a:pPr>
              <a:buNone/>
            </a:pPr>
            <a:r>
              <a:rPr lang="en-US" sz="2000" dirty="0"/>
              <a:t>  </a:t>
            </a:r>
          </a:p>
          <a:p>
            <a:pPr>
              <a:buNone/>
            </a:pPr>
            <a:r>
              <a:rPr lang="en-US" sz="2000" dirty="0"/>
              <a:t>✅ Fixed</a:t>
            </a:r>
          </a:p>
          <a:p>
            <a:pPr>
              <a:buNone/>
            </a:pPr>
            <a:r>
              <a:rPr lang="en-US" sz="2000" dirty="0"/>
              <a:t>     string </a:t>
            </a:r>
            <a:r>
              <a:rPr lang="en-US" sz="2000" dirty="0" err="1"/>
              <a:t>dbPassword</a:t>
            </a:r>
            <a:r>
              <a:rPr lang="en-US" sz="2000" dirty="0"/>
              <a:t> = </a:t>
            </a:r>
            <a:r>
              <a:rPr lang="en-US" sz="2000" dirty="0" err="1"/>
              <a:t>Environment.GetEnvironmentVariable</a:t>
            </a:r>
            <a:r>
              <a:rPr lang="en-US" sz="2000" dirty="0"/>
              <a:t>("DB_PASSWORD");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/>
              <a:t>Real-World Vulnerable C# Code &amp; Fixes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b="1" dirty="0"/>
              <a:t>Insecure </a:t>
            </a:r>
            <a:r>
              <a:rPr lang="en-US" sz="2000" b="1" dirty="0" err="1"/>
              <a:t>Deserialization</a:t>
            </a:r>
            <a:endParaRPr lang="en-US" sz="2000" b="1" dirty="0"/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❌ Vulnerable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dirty="0" err="1"/>
              <a:t>BinaryFormatter</a:t>
            </a:r>
            <a:r>
              <a:rPr lang="en-US" sz="2000" dirty="0"/>
              <a:t> formatter = new </a:t>
            </a:r>
            <a:r>
              <a:rPr lang="en-US" sz="2000" dirty="0" err="1"/>
              <a:t>BinaryFormatter</a:t>
            </a:r>
            <a:r>
              <a:rPr lang="en-US" sz="2000" dirty="0"/>
              <a:t>();</a:t>
            </a:r>
          </a:p>
          <a:p>
            <a:pPr>
              <a:buNone/>
            </a:pPr>
            <a:r>
              <a:rPr lang="en-US" sz="2000" dirty="0"/>
              <a:t>    object </a:t>
            </a:r>
            <a:r>
              <a:rPr lang="en-US" sz="2000" dirty="0" err="1"/>
              <a:t>obj</a:t>
            </a:r>
            <a:r>
              <a:rPr lang="en-US" sz="2000" dirty="0"/>
              <a:t> = </a:t>
            </a:r>
            <a:r>
              <a:rPr lang="en-US" sz="2000" dirty="0" err="1"/>
              <a:t>formatter.Deserialize</a:t>
            </a:r>
            <a:r>
              <a:rPr lang="en-US" sz="2000" dirty="0"/>
              <a:t>(stream);</a:t>
            </a:r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✅ Fixed</a:t>
            </a:r>
          </a:p>
          <a:p>
            <a:pPr>
              <a:buNone/>
            </a:pPr>
            <a:r>
              <a:rPr lang="en-US" sz="2000" dirty="0"/>
              <a:t>Avoid </a:t>
            </a:r>
            <a:r>
              <a:rPr lang="en-US" sz="2000" dirty="0" err="1"/>
              <a:t>BinaryFormatter</a:t>
            </a:r>
            <a:r>
              <a:rPr lang="en-US" sz="2000" dirty="0"/>
              <a:t>; use safe serializers like </a:t>
            </a:r>
            <a:r>
              <a:rPr lang="en-US" sz="2000" dirty="0" err="1"/>
              <a:t>System.Text.Json</a:t>
            </a:r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dirty="0" err="1"/>
              <a:t>var</a:t>
            </a:r>
            <a:r>
              <a:rPr lang="en-US" sz="2000" dirty="0"/>
              <a:t> </a:t>
            </a:r>
            <a:r>
              <a:rPr lang="en-US" sz="2000" dirty="0" err="1"/>
              <a:t>myObject</a:t>
            </a:r>
            <a:r>
              <a:rPr lang="en-US" sz="2000" dirty="0"/>
              <a:t> = </a:t>
            </a:r>
            <a:r>
              <a:rPr lang="en-US" sz="2000" dirty="0" err="1"/>
              <a:t>JsonSerializer.Deserialize</a:t>
            </a:r>
            <a:r>
              <a:rPr lang="en-US" sz="2000" dirty="0"/>
              <a:t>&lt;</a:t>
            </a:r>
            <a:r>
              <a:rPr lang="en-US" sz="2000" dirty="0" err="1"/>
              <a:t>MyClass</a:t>
            </a:r>
            <a:r>
              <a:rPr lang="en-US" sz="2000" dirty="0"/>
              <a:t>&gt;(</a:t>
            </a:r>
            <a:r>
              <a:rPr lang="en-US" sz="2000" dirty="0" err="1"/>
              <a:t>jsonString</a:t>
            </a:r>
            <a:r>
              <a:rPr lang="en-US" sz="2000" dirty="0"/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 for C#/.NET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r>
              <a:rPr lang="en-US" sz="2000" b="1" dirty="0"/>
              <a:t>1. Injection (SQL, LDAP, XML)</a:t>
            </a:r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Risk: </a:t>
            </a:r>
            <a:r>
              <a:rPr lang="en-US" sz="2000" dirty="0"/>
              <a:t>Data manipulation, credential theft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Mitigation: </a:t>
            </a:r>
            <a:r>
              <a:rPr lang="en-US" sz="2000" dirty="0"/>
              <a:t>Use parameterized queries</a:t>
            </a:r>
          </a:p>
          <a:p>
            <a:endParaRPr lang="en-US" sz="2000" dirty="0"/>
          </a:p>
          <a:p>
            <a:r>
              <a:rPr lang="en-US" sz="2000" b="1" dirty="0"/>
              <a:t>2. Broken Authentication</a:t>
            </a:r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Risk: </a:t>
            </a:r>
            <a:r>
              <a:rPr lang="en-US" sz="2000" dirty="0"/>
              <a:t>Session hijacking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Mitigation: </a:t>
            </a:r>
            <a:r>
              <a:rPr lang="en-US" sz="2000" dirty="0"/>
              <a:t>Use ASP.NET Identity or OAuth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 for C#/.NET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r>
              <a:rPr lang="en-US" sz="2000" b="1" dirty="0"/>
              <a:t>3. Sensitive Data Exposure</a:t>
            </a:r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Risk: </a:t>
            </a:r>
            <a:r>
              <a:rPr lang="en-US" sz="2000" dirty="0"/>
              <a:t>Leaking passwords, PII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Mitigation: </a:t>
            </a:r>
            <a:r>
              <a:rPr lang="en-US" sz="2000" dirty="0"/>
              <a:t>Encryption at rest &amp; transit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b="1" dirty="0"/>
              <a:t>4. XML External Entities (XXE)</a:t>
            </a:r>
          </a:p>
          <a:p>
            <a:endParaRPr lang="en-US" sz="2000" b="1" dirty="0"/>
          </a:p>
          <a:p>
            <a:pPr marL="365760" lvl="1" indent="0">
              <a:buNone/>
            </a:pPr>
            <a:r>
              <a:rPr lang="en-US" sz="1800" b="1" dirty="0"/>
              <a:t>Risk: </a:t>
            </a:r>
            <a:r>
              <a:rPr lang="en-US" sz="1800" dirty="0"/>
              <a:t>File disclosure via XML parsers</a:t>
            </a:r>
          </a:p>
          <a:p>
            <a:pPr lvl="1">
              <a:buNone/>
            </a:pPr>
            <a:r>
              <a:rPr lang="en-US" sz="1800" b="1" dirty="0"/>
              <a:t>Mitigation: </a:t>
            </a:r>
            <a:r>
              <a:rPr lang="en-US" sz="1800" dirty="0"/>
              <a:t>Disable DTD processing in </a:t>
            </a:r>
            <a:r>
              <a:rPr lang="en-US" sz="1800" dirty="0" err="1"/>
              <a:t>XmlReaderSettings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 for C#/.NET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920880" cy="4873752"/>
          </a:xfrm>
        </p:spPr>
        <p:txBody>
          <a:bodyPr>
            <a:normAutofit/>
          </a:bodyPr>
          <a:lstStyle/>
          <a:p>
            <a:r>
              <a:rPr lang="en-US" sz="2000" b="1" dirty="0"/>
              <a:t>5. Broken Access Control</a:t>
            </a:r>
          </a:p>
          <a:p>
            <a:pPr>
              <a:buNone/>
            </a:pPr>
            <a:r>
              <a:rPr lang="en-US" sz="2000" b="1" dirty="0"/>
              <a:t>    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Risk: </a:t>
            </a:r>
            <a:r>
              <a:rPr lang="en-US" sz="2000" dirty="0"/>
              <a:t>Unauthorized data access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Mitigation: </a:t>
            </a:r>
            <a:r>
              <a:rPr lang="en-US" sz="2000" dirty="0"/>
              <a:t>Implement role-based access control (RBAC)</a:t>
            </a:r>
          </a:p>
          <a:p>
            <a:endParaRPr lang="en-US" sz="2000" dirty="0"/>
          </a:p>
          <a:p>
            <a:r>
              <a:rPr lang="en-US" sz="2000" b="1" dirty="0"/>
              <a:t>6. Security </a:t>
            </a:r>
            <a:r>
              <a:rPr lang="en-US" sz="2000" b="1" dirty="0" err="1"/>
              <a:t>Misconfiguration</a:t>
            </a:r>
            <a:endParaRPr lang="en-US" sz="2000" b="1" dirty="0"/>
          </a:p>
          <a:p>
            <a:pPr>
              <a:buNone/>
            </a:pPr>
            <a:r>
              <a:rPr lang="en-US" sz="2000" dirty="0"/>
              <a:t>    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Risk: </a:t>
            </a:r>
            <a:r>
              <a:rPr lang="en-US" sz="2000" dirty="0"/>
              <a:t>Debug info, open ports, weak headers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Mitigation: </a:t>
            </a:r>
            <a:r>
              <a:rPr lang="en-US" sz="2000" dirty="0"/>
              <a:t>Enforce CSP, disable debug mode in production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676" y="1412776"/>
            <a:ext cx="7536428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332656"/>
            <a:ext cx="4543297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 for C#/.NET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r>
              <a:rPr lang="en-US" sz="2000" b="1" dirty="0"/>
              <a:t>7. Cross-Site Scripting (XSS)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Risk: </a:t>
            </a:r>
            <a:r>
              <a:rPr lang="en-US" sz="2000" dirty="0"/>
              <a:t>Script injection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Mitigation: </a:t>
            </a:r>
            <a:r>
              <a:rPr lang="en-US" sz="2000" dirty="0"/>
              <a:t>Encode all outputs</a:t>
            </a:r>
          </a:p>
          <a:p>
            <a:endParaRPr lang="en-US" sz="2000" dirty="0"/>
          </a:p>
          <a:p>
            <a:r>
              <a:rPr lang="en-US" sz="2000" b="1" dirty="0"/>
              <a:t>8. Insecure </a:t>
            </a:r>
            <a:r>
              <a:rPr lang="en-US" sz="2000" b="1" dirty="0" err="1"/>
              <a:t>Deserialization</a:t>
            </a:r>
            <a:endParaRPr lang="en-US" sz="2000" b="1" dirty="0"/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Risk: </a:t>
            </a:r>
            <a:r>
              <a:rPr lang="en-US" sz="2000" dirty="0"/>
              <a:t>Remote code execution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Mitigation: </a:t>
            </a:r>
            <a:r>
              <a:rPr lang="en-US" sz="2000" dirty="0"/>
              <a:t>Use safe serializers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508918"/>
          </a:xfrm>
        </p:spPr>
        <p:txBody>
          <a:bodyPr>
            <a:normAutofit fontScale="90000"/>
          </a:bodyPr>
          <a:lstStyle/>
          <a:p>
            <a:r>
              <a:rPr lang="en-US" dirty="0"/>
              <a:t>OWASP Top 10 for C#/.NET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r>
              <a:rPr lang="en-US" sz="2000" b="1" dirty="0"/>
              <a:t>9. Using Components with Known Vulnerabilities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Risk: </a:t>
            </a:r>
            <a:r>
              <a:rPr lang="en-US" sz="2000" dirty="0"/>
              <a:t>Exploits via old </a:t>
            </a:r>
            <a:r>
              <a:rPr lang="en-US" sz="2000" dirty="0" err="1"/>
              <a:t>NuGet</a:t>
            </a:r>
            <a:r>
              <a:rPr lang="en-US" sz="2000" dirty="0"/>
              <a:t> packages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Mitigation: </a:t>
            </a:r>
            <a:r>
              <a:rPr lang="en-US" sz="2000" dirty="0"/>
              <a:t>Regularly update packages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b="1" dirty="0"/>
              <a:t>10. Insufficient Logging &amp; Monitoring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Risk: </a:t>
            </a:r>
            <a:r>
              <a:rPr lang="en-US" sz="2000" dirty="0"/>
              <a:t>Missed attacks, no audit trail</a:t>
            </a:r>
          </a:p>
          <a:p>
            <a:pPr>
              <a:buNone/>
            </a:pPr>
            <a:r>
              <a:rPr lang="en-US" sz="2000" dirty="0"/>
              <a:t>    </a:t>
            </a:r>
            <a:r>
              <a:rPr lang="en-US" sz="2000" b="1" dirty="0"/>
              <a:t>Mitigation: </a:t>
            </a:r>
            <a:r>
              <a:rPr lang="en-US" sz="2000" dirty="0"/>
              <a:t>Use centralized logging (e.g., </a:t>
            </a:r>
            <a:r>
              <a:rPr lang="en-US" sz="2000" dirty="0" err="1"/>
              <a:t>Serilog</a:t>
            </a:r>
            <a:r>
              <a:rPr lang="en-US" sz="2000" dirty="0"/>
              <a:t>, ELK stack)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010" y="1318356"/>
            <a:ext cx="7556398" cy="434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1" y="332655"/>
            <a:ext cx="6408713" cy="75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891" y="1315112"/>
            <a:ext cx="7716533" cy="427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4536504" cy="523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548" y="1374542"/>
            <a:ext cx="7812868" cy="428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2656"/>
            <a:ext cx="4248472" cy="52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022" y="1453571"/>
            <a:ext cx="7688385" cy="4135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04664"/>
            <a:ext cx="3960440" cy="52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550" y="1325727"/>
            <a:ext cx="7866874" cy="433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0648"/>
            <a:ext cx="394478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330" y="1425811"/>
            <a:ext cx="7483070" cy="41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0648"/>
            <a:ext cx="4176464" cy="55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075" y="1456983"/>
            <a:ext cx="7695333" cy="413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6"/>
            <a:ext cx="3456384" cy="60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673" y="1406946"/>
            <a:ext cx="7757751" cy="4110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3240360" cy="51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846212"/>
            <a:ext cx="889685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260648"/>
            <a:ext cx="4405195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622" y="1418954"/>
            <a:ext cx="7750785" cy="424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6"/>
            <a:ext cx="3096344" cy="61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635" y="1450114"/>
            <a:ext cx="7661765" cy="4211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04664"/>
            <a:ext cx="347921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086" y="1412776"/>
            <a:ext cx="7665347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392934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245" y="1382628"/>
            <a:ext cx="7549163" cy="420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32656"/>
            <a:ext cx="3888432" cy="619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596" y="1525783"/>
            <a:ext cx="7701812" cy="399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76671"/>
            <a:ext cx="4752528" cy="558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883" y="1556793"/>
            <a:ext cx="753902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4968552" cy="462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466" y="1462712"/>
            <a:ext cx="7555934" cy="412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4664"/>
            <a:ext cx="427801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876" y="1484784"/>
            <a:ext cx="752355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4320480" cy="59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954" y="1362243"/>
            <a:ext cx="7805469" cy="422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4664"/>
            <a:ext cx="4032448" cy="4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228" y="1594835"/>
            <a:ext cx="7558172" cy="385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04664"/>
            <a:ext cx="4464496" cy="602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712" y="1427303"/>
            <a:ext cx="7650703" cy="4089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32656"/>
            <a:ext cx="3240360" cy="62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Testing with SAST, DAST Tools and Fuzz Testing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Fuzz Testing</a:t>
            </a:r>
            <a:r>
              <a:rPr lang="en-US" dirty="0" smtClean="0"/>
              <a:t>: Involves sending random, invalid, or unexpected data to the application to identify security weaknesses or crashes. </a:t>
            </a:r>
          </a:p>
          <a:p>
            <a:endParaRPr lang="en-US" b="1" dirty="0" smtClean="0"/>
          </a:p>
          <a:p>
            <a:r>
              <a:rPr lang="en-US" b="1" dirty="0" smtClean="0"/>
              <a:t>Fuzz Testing</a:t>
            </a:r>
            <a:r>
              <a:rPr lang="en-US" dirty="0" smtClean="0"/>
              <a:t> can be applied to both </a:t>
            </a:r>
            <a:r>
              <a:rPr lang="en-US" b="1" dirty="0" smtClean="0"/>
              <a:t>Windows</a:t>
            </a:r>
            <a:r>
              <a:rPr lang="en-US" dirty="0" smtClean="0"/>
              <a:t> and </a:t>
            </a:r>
            <a:r>
              <a:rPr lang="en-US" b="1" dirty="0" smtClean="0"/>
              <a:t>Linux</a:t>
            </a:r>
            <a:r>
              <a:rPr lang="en-US" dirty="0" smtClean="0"/>
              <a:t> environments to check for vulnerabilities in user inputs, network protocols, or system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2925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Plugins</a:t>
            </a:r>
            <a:r>
              <a:rPr lang="en-US" dirty="0" smtClean="0"/>
              <a:t> for Debugging C++ Files in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Popular IDEs for C++ development, such as Visual Studio and </a:t>
            </a:r>
            <a:r>
              <a:rPr lang="en-US" dirty="0" err="1" smtClean="0"/>
              <a:t>CLion</a:t>
            </a:r>
            <a:r>
              <a:rPr lang="en-US" dirty="0" smtClean="0"/>
              <a:t>, support various debugging </a:t>
            </a:r>
            <a:r>
              <a:rPr lang="en-US" dirty="0" err="1" smtClean="0"/>
              <a:t>plugins</a:t>
            </a:r>
            <a:r>
              <a:rPr lang="en-US" dirty="0" smtClean="0"/>
              <a:t> that assist in finding and fixing security vulnerabilities: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Visual Studio</a:t>
            </a:r>
            <a:r>
              <a:rPr lang="en-US" dirty="0" smtClean="0"/>
              <a:t>: Tools like </a:t>
            </a:r>
            <a:r>
              <a:rPr lang="en-US" b="1" dirty="0" smtClean="0"/>
              <a:t>Static Code Analysis</a:t>
            </a:r>
            <a:r>
              <a:rPr lang="en-US" dirty="0" smtClean="0"/>
              <a:t>, </a:t>
            </a:r>
            <a:r>
              <a:rPr lang="en-US" b="1" dirty="0" smtClean="0"/>
              <a:t>Visual Studio Debugger</a:t>
            </a:r>
            <a:r>
              <a:rPr lang="en-US" dirty="0" smtClean="0"/>
              <a:t>, and </a:t>
            </a:r>
            <a:r>
              <a:rPr lang="en-US" b="1" dirty="0" err="1" smtClean="0"/>
              <a:t>ReSharper</a:t>
            </a:r>
            <a:r>
              <a:rPr lang="en-US" b="1" dirty="0" smtClean="0"/>
              <a:t> C++</a:t>
            </a:r>
            <a:r>
              <a:rPr lang="en-US" dirty="0" smtClean="0"/>
              <a:t> provide insights into code quality and security.</a:t>
            </a:r>
          </a:p>
        </p:txBody>
      </p:sp>
    </p:spTree>
    <p:extLst>
      <p:ext uri="{BB962C8B-B14F-4D97-AF65-F5344CB8AC3E}">
        <p14:creationId xmlns:p14="http://schemas.microsoft.com/office/powerpoint/2010/main" val="345980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Plugins</a:t>
            </a:r>
            <a:r>
              <a:rPr lang="en-US" dirty="0" smtClean="0"/>
              <a:t> for Debugging C++ Files in IDE (Cont.,)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CLion</a:t>
            </a:r>
            <a:r>
              <a:rPr lang="en-US" dirty="0" smtClean="0"/>
              <a:t>: Integrated with </a:t>
            </a:r>
            <a:r>
              <a:rPr lang="en-US" b="1" dirty="0" smtClean="0"/>
              <a:t>GDB</a:t>
            </a:r>
            <a:r>
              <a:rPr lang="en-US" dirty="0" smtClean="0"/>
              <a:t> or </a:t>
            </a:r>
            <a:r>
              <a:rPr lang="en-US" b="1" dirty="0" smtClean="0"/>
              <a:t>LLDB</a:t>
            </a:r>
            <a:r>
              <a:rPr lang="en-US" dirty="0" smtClean="0"/>
              <a:t> for powerful debugging. It also supports static analysis tools like </a:t>
            </a:r>
            <a:r>
              <a:rPr lang="en-US" b="1" dirty="0" err="1" smtClean="0"/>
              <a:t>Cppcheck</a:t>
            </a:r>
            <a:r>
              <a:rPr lang="en-US" dirty="0" smtClean="0"/>
              <a:t> and </a:t>
            </a:r>
            <a:r>
              <a:rPr lang="en-US" b="1" dirty="0" smtClean="0"/>
              <a:t>Clang-Tidy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Eclipse CDT</a:t>
            </a:r>
            <a:r>
              <a:rPr lang="en-US" dirty="0" smtClean="0"/>
              <a:t>: Offers </a:t>
            </a:r>
            <a:r>
              <a:rPr lang="en-US" dirty="0" err="1" smtClean="0"/>
              <a:t>plugins</a:t>
            </a:r>
            <a:r>
              <a:rPr lang="en-US" dirty="0" smtClean="0"/>
              <a:t> like </a:t>
            </a:r>
            <a:r>
              <a:rPr lang="en-US" b="1" dirty="0" err="1" smtClean="0"/>
              <a:t>Valgrind</a:t>
            </a:r>
            <a:r>
              <a:rPr lang="en-US" dirty="0" smtClean="0"/>
              <a:t> and </a:t>
            </a:r>
            <a:r>
              <a:rPr lang="en-US" b="1" dirty="0" err="1" smtClean="0"/>
              <a:t>gdb</a:t>
            </a:r>
            <a:r>
              <a:rPr lang="en-US" dirty="0" smtClean="0"/>
              <a:t> for memory error detection and debugging.</a:t>
            </a:r>
          </a:p>
        </p:txBody>
      </p:sp>
    </p:spTree>
    <p:extLst>
      <p:ext uri="{BB962C8B-B14F-4D97-AF65-F5344CB8AC3E}">
        <p14:creationId xmlns:p14="http://schemas.microsoft.com/office/powerpoint/2010/main" val="323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467600" cy="59432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7467600" cy="4873752"/>
          </a:xfrm>
        </p:spPr>
        <p:txBody>
          <a:bodyPr>
            <a:normAutofit/>
          </a:bodyPr>
          <a:lstStyle/>
          <a:p>
            <a:r>
              <a:rPr lang="en-US" dirty="0"/>
              <a:t>In this session we discussed about the overview of secure software development covers cyber attacks, SSDLC, Secure Design, and architecture phases.</a:t>
            </a:r>
          </a:p>
          <a:p>
            <a:endParaRPr lang="en-US" dirty="0"/>
          </a:p>
          <a:p>
            <a:r>
              <a:rPr lang="en-US" dirty="0"/>
              <a:t>Also we discussed about the threat modeling and the multiple tired security include proper input validation, data encryption etc.,</a:t>
            </a:r>
          </a:p>
          <a:p>
            <a:endParaRPr lang="en-US" dirty="0"/>
          </a:p>
          <a:p>
            <a:r>
              <a:rPr lang="en-US" dirty="0"/>
              <a:t>We concluded with the secure design principles with their guidelines which should be enforced on the </a:t>
            </a:r>
            <a:r>
              <a:rPr lang="en-US" dirty="0" err="1"/>
              <a:t>devlopers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609</TotalTime>
  <Words>1651</Words>
  <Application>Microsoft Office PowerPoint</Application>
  <PresentationFormat>On-screen Show (4:3)</PresentationFormat>
  <Paragraphs>251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Century Schoolbook</vt:lpstr>
      <vt:lpstr>Wingdings</vt:lpstr>
      <vt:lpstr>Wingdings 2</vt:lpstr>
      <vt:lpstr>Oriel</vt:lpstr>
      <vt:lpstr>Secure Coding practices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Secure Code Programming – CERT and SANS 25</vt:lpstr>
      <vt:lpstr>Secure Code Programming – CERT and SANS 25 (Cont.,)</vt:lpstr>
      <vt:lpstr>Secure Code Programming – CERT and SANS 25 (Cont.,)</vt:lpstr>
      <vt:lpstr>Securing Artifacts Deployed on Target Machines</vt:lpstr>
      <vt:lpstr>Securing Artifacts Deployed on Target Machines (Cont.,)</vt:lpstr>
      <vt:lpstr>Protection of Devices Against Vulnerabilities Over Ethernet</vt:lpstr>
      <vt:lpstr>Protection of Devices Against Vulnerabilities Over Ethernet (Cont.,)</vt:lpstr>
      <vt:lpstr>Common vulnerabilities in C# code</vt:lpstr>
      <vt:lpstr>ORM</vt:lpstr>
      <vt:lpstr>Common vulnerabilities in C# code (Contd.,)</vt:lpstr>
      <vt:lpstr>Common vulnerabilities in C# code (Contd.,)</vt:lpstr>
      <vt:lpstr>Common vulnerabilities in C# code (Contd.,)</vt:lpstr>
      <vt:lpstr>Common vulnerabilities in C# code (Contd.,)</vt:lpstr>
      <vt:lpstr>Common vulnerabilities in C# code (Contd.,)</vt:lpstr>
      <vt:lpstr>Common vulnerabilities in C# code (Contd.,)</vt:lpstr>
      <vt:lpstr>Common vulnerabilities in C# code (Contd.,)</vt:lpstr>
      <vt:lpstr>Common vulnerabilities in C# code (Contd.,)</vt:lpstr>
      <vt:lpstr>Coding</vt:lpstr>
      <vt:lpstr>OWASP Top 10</vt:lpstr>
      <vt:lpstr>OWASP Top 10</vt:lpstr>
      <vt:lpstr>OWASP Top 10</vt:lpstr>
      <vt:lpstr>OWASP Top 10</vt:lpstr>
      <vt:lpstr>OWASP Top 10</vt:lpstr>
      <vt:lpstr>OWASP Top 10</vt:lpstr>
      <vt:lpstr>OWASP Top 10 for C#/.NET</vt:lpstr>
      <vt:lpstr>OWASP Top 10 for C#/.NET</vt:lpstr>
      <vt:lpstr>OWASP Top 10 for C#/.NET</vt:lpstr>
      <vt:lpstr>OWASP Top 10 for C#/.NET</vt:lpstr>
      <vt:lpstr>OWASP Top 10 for C#/.NET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Testing with SAST, DAST Tools and Fuzz Testing (Cont.,)</vt:lpstr>
      <vt:lpstr>Plugins for Debugging C++ Files in IDE</vt:lpstr>
      <vt:lpstr>Plugins for Debugging C++ Files in IDE (Cont.,)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Coding practices</dc:title>
  <dc:creator>HI</dc:creator>
  <cp:lastModifiedBy>Microsoft account</cp:lastModifiedBy>
  <cp:revision>10</cp:revision>
  <dcterms:created xsi:type="dcterms:W3CDTF">2025-09-08T09:27:50Z</dcterms:created>
  <dcterms:modified xsi:type="dcterms:W3CDTF">2025-09-09T09:44:16Z</dcterms:modified>
</cp:coreProperties>
</file>